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tags/tag7.xml" ContentType="application/vnd.openxmlformats-officedocument.presentationml.tags+xml"/>
  <Override PartName="/ppt/notesSlides/notesSlide5.xml" ContentType="application/vnd.openxmlformats-officedocument.presentationml.notesSlide+xml"/>
  <Override PartName="/ppt/tags/tag8.xml" ContentType="application/vnd.openxmlformats-officedocument.presentationml.tags+xml"/>
  <Override PartName="/ppt/notesSlides/notesSlide6.xml" ContentType="application/vnd.openxmlformats-officedocument.presentationml.notesSlide+xml"/>
  <Override PartName="/ppt/tags/tag9.xml" ContentType="application/vnd.openxmlformats-officedocument.presentationml.tags+xml"/>
  <Override PartName="/ppt/notesSlides/notesSlide7.xml" ContentType="application/vnd.openxmlformats-officedocument.presentationml.notesSlide+xml"/>
  <Override PartName="/ppt/tags/tag10.xml" ContentType="application/vnd.openxmlformats-officedocument.presentationml.tags+xml"/>
  <Override PartName="/ppt/notesSlides/notesSlide8.xml" ContentType="application/vnd.openxmlformats-officedocument.presentationml.notesSlide+xml"/>
  <Override PartName="/ppt/tags/tag11.xml" ContentType="application/vnd.openxmlformats-officedocument.presentationml.tags+xml"/>
  <Override PartName="/ppt/notesSlides/notesSlide9.xml" ContentType="application/vnd.openxmlformats-officedocument.presentationml.notesSlide+xml"/>
  <Override PartName="/ppt/tags/tag12.xml" ContentType="application/vnd.openxmlformats-officedocument.presentationml.tags+xml"/>
  <Override PartName="/ppt/notesSlides/notesSlide10.xml" ContentType="application/vnd.openxmlformats-officedocument.presentationml.notesSlide+xml"/>
  <Override PartName="/ppt/tags/tag13.xml" ContentType="application/vnd.openxmlformats-officedocument.presentationml.tags+xml"/>
  <Override PartName="/ppt/notesSlides/notesSlide11.xml" ContentType="application/vnd.openxmlformats-officedocument.presentationml.notesSlide+xml"/>
  <Override PartName="/ppt/tags/tag14.xml" ContentType="application/vnd.openxmlformats-officedocument.presentationml.tags+xml"/>
  <Override PartName="/ppt/notesSlides/notesSlide12.xml" ContentType="application/vnd.openxmlformats-officedocument.presentationml.notesSlide+xml"/>
  <Override PartName="/ppt/tags/tag15.xml" ContentType="application/vnd.openxmlformats-officedocument.presentationml.tags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6.xml" ContentType="application/vnd.openxmlformats-officedocument.presentationml.tags+xml"/>
  <Override PartName="/ppt/notesSlides/notesSlide1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17.xml" ContentType="application/vnd.openxmlformats-officedocument.presentationml.tags+xml"/>
  <Override PartName="/ppt/notesSlides/notesSlide15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ags/tag18.xml" ContentType="application/vnd.openxmlformats-officedocument.presentationml.tags+xml"/>
  <Override PartName="/ppt/notesSlides/notesSlide16.xml" ContentType="application/vnd.openxmlformats-officedocument.presentationml.notesSlide+xml"/>
  <Override PartName="/ppt/tags/tag19.xml" ContentType="application/vnd.openxmlformats-officedocument.presentationml.tags+xml"/>
  <Override PartName="/ppt/notesSlides/notesSlide17.xml" ContentType="application/vnd.openxmlformats-officedocument.presentationml.notesSlide+xml"/>
  <Override PartName="/ppt/tags/tag20.xml" ContentType="application/vnd.openxmlformats-officedocument.presentationml.tags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337" r:id="rId2"/>
    <p:sldId id="338" r:id="rId3"/>
    <p:sldId id="341" r:id="rId4"/>
    <p:sldId id="339" r:id="rId5"/>
    <p:sldId id="340" r:id="rId6"/>
    <p:sldId id="310" r:id="rId7"/>
    <p:sldId id="311" r:id="rId8"/>
    <p:sldId id="313" r:id="rId9"/>
    <p:sldId id="315" r:id="rId10"/>
    <p:sldId id="316" r:id="rId11"/>
    <p:sldId id="317" r:id="rId12"/>
    <p:sldId id="318" r:id="rId13"/>
    <p:sldId id="319" r:id="rId14"/>
    <p:sldId id="321" r:id="rId15"/>
    <p:sldId id="322" r:id="rId16"/>
    <p:sldId id="323" r:id="rId17"/>
    <p:sldId id="324" r:id="rId18"/>
    <p:sldId id="325" r:id="rId19"/>
    <p:sldId id="326" r:id="rId20"/>
    <p:sldId id="327" r:id="rId21"/>
    <p:sldId id="328" r:id="rId22"/>
    <p:sldId id="329" r:id="rId23"/>
    <p:sldId id="331" r:id="rId24"/>
    <p:sldId id="332" r:id="rId25"/>
    <p:sldId id="336" r:id="rId26"/>
    <p:sldId id="333" r:id="rId27"/>
    <p:sldId id="335" r:id="rId28"/>
    <p:sldId id="342" r:id="rId29"/>
    <p:sldId id="34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55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3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C100"/>
    <a:srgbClr val="FAE82D"/>
    <a:srgbClr val="F4E34B"/>
    <a:srgbClr val="F4E14B"/>
    <a:srgbClr val="F4E253"/>
    <a:srgbClr val="F2E052"/>
    <a:srgbClr val="F9E72D"/>
    <a:srgbClr val="F2DF4A"/>
    <a:srgbClr val="FFD101"/>
    <a:srgbClr val="F187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浅色样式 2 - 强调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41" autoAdjust="0"/>
    <p:restoredTop sz="91667"/>
  </p:normalViewPr>
  <p:slideViewPr>
    <p:cSldViewPr snapToGrid="0">
      <p:cViewPr varScale="1">
        <p:scale>
          <a:sx n="96" d="100"/>
          <a:sy n="96" d="100"/>
        </p:scale>
        <p:origin x="736" y="168"/>
      </p:cViewPr>
      <p:guideLst>
        <p:guide orient="horz" pos="2455"/>
        <p:guide pos="3840"/>
        <p:guide pos="23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50" d="100"/>
        <a:sy n="50" d="100"/>
      </p:scale>
      <p:origin x="0" y="-192"/>
    </p:cViewPr>
  </p:sorterViewPr>
  <p:notesViewPr>
    <p:cSldViewPr snapToGrid="0">
      <p:cViewPr varScale="1">
        <p:scale>
          <a:sx n="99" d="100"/>
          <a:sy n="99" d="100"/>
        </p:scale>
        <p:origin x="372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ztnn/Desktop/14.10&#32451;&#20064;&#65306;&#22797;&#36141;&#29575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ztnn/data-analysis/14-&#29992;&#25143;&#28040;&#36153;&#34892;&#20026;/Homework/14.11&#32451;&#20064;&#65306;&#22238;&#36141;&#29575;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ztnn/Desktop/14.13&#32451;&#20064;&#65306;&#22836;&#37096;&#29992;&#25143;&#36129;&#29486;&#39069;.xls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/>
              <a:t>月复购率分析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Sheet1!$D$1</c:f>
              <c:strCache>
                <c:ptCount val="1"/>
                <c:pt idx="0">
                  <c:v>复购用户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movingAvg"/>
            <c:period val="2"/>
            <c:dispRSqr val="0"/>
            <c:dispEq val="0"/>
          </c:trendline>
          <c:cat>
            <c:strRef>
              <c:f>Sheet1!$C$2:$C$14</c:f>
              <c:strCache>
                <c:ptCount val="13"/>
                <c:pt idx="0">
                  <c:v>2010-12</c:v>
                </c:pt>
                <c:pt idx="1">
                  <c:v>2011-1</c:v>
                </c:pt>
                <c:pt idx="2">
                  <c:v>2011-2</c:v>
                </c:pt>
                <c:pt idx="3">
                  <c:v>2011-3</c:v>
                </c:pt>
                <c:pt idx="4">
                  <c:v>2011-4</c:v>
                </c:pt>
                <c:pt idx="5">
                  <c:v>2011-5</c:v>
                </c:pt>
                <c:pt idx="6">
                  <c:v>2011-6</c:v>
                </c:pt>
                <c:pt idx="7">
                  <c:v>2011-7</c:v>
                </c:pt>
                <c:pt idx="8">
                  <c:v>2011-8</c:v>
                </c:pt>
                <c:pt idx="9">
                  <c:v>2011-9</c:v>
                </c:pt>
                <c:pt idx="10">
                  <c:v>2011-10</c:v>
                </c:pt>
                <c:pt idx="11">
                  <c:v>2011-11</c:v>
                </c:pt>
                <c:pt idx="12">
                  <c:v>2011-12</c:v>
                </c:pt>
              </c:strCache>
            </c:strRef>
          </c:cat>
          <c:val>
            <c:numRef>
              <c:f>Sheet1!$D$2:$D$14</c:f>
              <c:numCache>
                <c:formatCode>General</c:formatCode>
                <c:ptCount val="13"/>
                <c:pt idx="0">
                  <c:v>358</c:v>
                </c:pt>
                <c:pt idx="1">
                  <c:v>254</c:v>
                </c:pt>
                <c:pt idx="2">
                  <c:v>244</c:v>
                </c:pt>
                <c:pt idx="3">
                  <c:v>322</c:v>
                </c:pt>
                <c:pt idx="4">
                  <c:v>270</c:v>
                </c:pt>
                <c:pt idx="5">
                  <c:v>397</c:v>
                </c:pt>
                <c:pt idx="6">
                  <c:v>333</c:v>
                </c:pt>
                <c:pt idx="7">
                  <c:v>328</c:v>
                </c:pt>
                <c:pt idx="8">
                  <c:v>299</c:v>
                </c:pt>
                <c:pt idx="9">
                  <c:v>401</c:v>
                </c:pt>
                <c:pt idx="10">
                  <c:v>446</c:v>
                </c:pt>
                <c:pt idx="11">
                  <c:v>674</c:v>
                </c:pt>
                <c:pt idx="12">
                  <c:v>151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421-5347-BD49-E5CDD5D5F517}"/>
            </c:ext>
          </c:extLst>
        </c:ser>
        <c:ser>
          <c:idx val="1"/>
          <c:order val="1"/>
          <c:tx>
            <c:strRef>
              <c:f>Sheet1!$E$1</c:f>
              <c:strCache>
                <c:ptCount val="1"/>
                <c:pt idx="0">
                  <c:v>总用户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Sheet1!$C$2:$C$14</c:f>
              <c:strCache>
                <c:ptCount val="13"/>
                <c:pt idx="0">
                  <c:v>2010-12</c:v>
                </c:pt>
                <c:pt idx="1">
                  <c:v>2011-1</c:v>
                </c:pt>
                <c:pt idx="2">
                  <c:v>2011-2</c:v>
                </c:pt>
                <c:pt idx="3">
                  <c:v>2011-3</c:v>
                </c:pt>
                <c:pt idx="4">
                  <c:v>2011-4</c:v>
                </c:pt>
                <c:pt idx="5">
                  <c:v>2011-5</c:v>
                </c:pt>
                <c:pt idx="6">
                  <c:v>2011-6</c:v>
                </c:pt>
                <c:pt idx="7">
                  <c:v>2011-7</c:v>
                </c:pt>
                <c:pt idx="8">
                  <c:v>2011-8</c:v>
                </c:pt>
                <c:pt idx="9">
                  <c:v>2011-9</c:v>
                </c:pt>
                <c:pt idx="10">
                  <c:v>2011-10</c:v>
                </c:pt>
                <c:pt idx="11">
                  <c:v>2011-11</c:v>
                </c:pt>
                <c:pt idx="12">
                  <c:v>2011-12</c:v>
                </c:pt>
              </c:strCache>
            </c:strRef>
          </c:cat>
          <c:val>
            <c:numRef>
              <c:f>Sheet1!$E$2:$E$14</c:f>
              <c:numCache>
                <c:formatCode>General</c:formatCode>
                <c:ptCount val="13"/>
                <c:pt idx="0">
                  <c:v>948</c:v>
                </c:pt>
                <c:pt idx="1">
                  <c:v>783</c:v>
                </c:pt>
                <c:pt idx="2">
                  <c:v>798</c:v>
                </c:pt>
                <c:pt idx="3">
                  <c:v>1020</c:v>
                </c:pt>
                <c:pt idx="4">
                  <c:v>899</c:v>
                </c:pt>
                <c:pt idx="5">
                  <c:v>1079</c:v>
                </c:pt>
                <c:pt idx="6">
                  <c:v>1051</c:v>
                </c:pt>
                <c:pt idx="7">
                  <c:v>993</c:v>
                </c:pt>
                <c:pt idx="8">
                  <c:v>980</c:v>
                </c:pt>
                <c:pt idx="9">
                  <c:v>1302</c:v>
                </c:pt>
                <c:pt idx="10">
                  <c:v>1425</c:v>
                </c:pt>
                <c:pt idx="11">
                  <c:v>1711</c:v>
                </c:pt>
                <c:pt idx="12">
                  <c:v>686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421-5347-BD49-E5CDD5D5F51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-1067391040"/>
        <c:axId val="-1066553344"/>
      </c:barChart>
      <c:catAx>
        <c:axId val="-10673910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066553344"/>
        <c:crosses val="autoZero"/>
        <c:auto val="1"/>
        <c:lblAlgn val="ctr"/>
        <c:lblOffset val="100"/>
        <c:noMultiLvlLbl val="0"/>
      </c:catAx>
      <c:valAx>
        <c:axId val="-10665533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0673910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/>
              <a:t>用户回购率分析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回购用户数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movingAvg"/>
            <c:period val="2"/>
            <c:dispRSqr val="0"/>
            <c:dispEq val="0"/>
          </c:trendline>
          <c:cat>
            <c:strRef>
              <c:f>Sheet1!$A$2:$A$14</c:f>
              <c:strCache>
                <c:ptCount val="13"/>
                <c:pt idx="0">
                  <c:v>2010-12-01</c:v>
                </c:pt>
                <c:pt idx="1">
                  <c:v>2011-01-01</c:v>
                </c:pt>
                <c:pt idx="2">
                  <c:v>2011-02-01</c:v>
                </c:pt>
                <c:pt idx="3">
                  <c:v>2011-03-01</c:v>
                </c:pt>
                <c:pt idx="4">
                  <c:v>2011-04-01</c:v>
                </c:pt>
                <c:pt idx="5">
                  <c:v>2011-05-01</c:v>
                </c:pt>
                <c:pt idx="6">
                  <c:v>2011-06-01</c:v>
                </c:pt>
                <c:pt idx="7">
                  <c:v>2011-07-01</c:v>
                </c:pt>
                <c:pt idx="8">
                  <c:v>2011-08-01</c:v>
                </c:pt>
                <c:pt idx="9">
                  <c:v>2011-09-01</c:v>
                </c:pt>
                <c:pt idx="10">
                  <c:v>2011-10-01</c:v>
                </c:pt>
                <c:pt idx="11">
                  <c:v>2011-11-01</c:v>
                </c:pt>
                <c:pt idx="12">
                  <c:v>2011-12-01</c:v>
                </c:pt>
              </c:strCache>
            </c:strRef>
          </c:cat>
          <c:val>
            <c:numRef>
              <c:f>Sheet1!$B$2:$B$14</c:f>
              <c:numCache>
                <c:formatCode>General</c:formatCode>
                <c:ptCount val="13"/>
                <c:pt idx="0">
                  <c:v>362</c:v>
                </c:pt>
                <c:pt idx="1">
                  <c:v>299</c:v>
                </c:pt>
                <c:pt idx="2">
                  <c:v>345</c:v>
                </c:pt>
                <c:pt idx="3">
                  <c:v>346</c:v>
                </c:pt>
                <c:pt idx="4">
                  <c:v>399</c:v>
                </c:pt>
                <c:pt idx="5">
                  <c:v>464</c:v>
                </c:pt>
                <c:pt idx="6">
                  <c:v>415</c:v>
                </c:pt>
                <c:pt idx="7">
                  <c:v>433</c:v>
                </c:pt>
                <c:pt idx="8">
                  <c:v>465</c:v>
                </c:pt>
                <c:pt idx="9">
                  <c:v>552</c:v>
                </c:pt>
                <c:pt idx="10">
                  <c:v>690</c:v>
                </c:pt>
                <c:pt idx="11">
                  <c:v>443</c:v>
                </c:pt>
                <c:pt idx="1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C08-1C44-B55F-9C087DC898C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总用户数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chemeClr val="accent2"/>
                </a:solidFill>
                <a:prstDash val="sysDot"/>
              </a:ln>
              <a:effectLst/>
            </c:spPr>
            <c:trendlineType val="movingAvg"/>
            <c:period val="2"/>
            <c:dispRSqr val="0"/>
            <c:dispEq val="0"/>
          </c:trendline>
          <c:cat>
            <c:strRef>
              <c:f>Sheet1!$A$2:$A$14</c:f>
              <c:strCache>
                <c:ptCount val="13"/>
                <c:pt idx="0">
                  <c:v>2010-12-01</c:v>
                </c:pt>
                <c:pt idx="1">
                  <c:v>2011-01-01</c:v>
                </c:pt>
                <c:pt idx="2">
                  <c:v>2011-02-01</c:v>
                </c:pt>
                <c:pt idx="3">
                  <c:v>2011-03-01</c:v>
                </c:pt>
                <c:pt idx="4">
                  <c:v>2011-04-01</c:v>
                </c:pt>
                <c:pt idx="5">
                  <c:v>2011-05-01</c:v>
                </c:pt>
                <c:pt idx="6">
                  <c:v>2011-06-01</c:v>
                </c:pt>
                <c:pt idx="7">
                  <c:v>2011-07-01</c:v>
                </c:pt>
                <c:pt idx="8">
                  <c:v>2011-08-01</c:v>
                </c:pt>
                <c:pt idx="9">
                  <c:v>2011-09-01</c:v>
                </c:pt>
                <c:pt idx="10">
                  <c:v>2011-10-01</c:v>
                </c:pt>
                <c:pt idx="11">
                  <c:v>2011-11-01</c:v>
                </c:pt>
                <c:pt idx="12">
                  <c:v>2011-12-01</c:v>
                </c:pt>
              </c:strCache>
            </c:strRef>
          </c:cat>
          <c:val>
            <c:numRef>
              <c:f>Sheet1!$C$2:$C$14</c:f>
              <c:numCache>
                <c:formatCode>General</c:formatCode>
                <c:ptCount val="13"/>
                <c:pt idx="0">
                  <c:v>949</c:v>
                </c:pt>
                <c:pt idx="1">
                  <c:v>784</c:v>
                </c:pt>
                <c:pt idx="2">
                  <c:v>799</c:v>
                </c:pt>
                <c:pt idx="3">
                  <c:v>1021</c:v>
                </c:pt>
                <c:pt idx="4">
                  <c:v>900</c:v>
                </c:pt>
                <c:pt idx="5">
                  <c:v>1080</c:v>
                </c:pt>
                <c:pt idx="6">
                  <c:v>1052</c:v>
                </c:pt>
                <c:pt idx="7">
                  <c:v>994</c:v>
                </c:pt>
                <c:pt idx="8">
                  <c:v>981</c:v>
                </c:pt>
                <c:pt idx="9">
                  <c:v>1303</c:v>
                </c:pt>
                <c:pt idx="10">
                  <c:v>1426</c:v>
                </c:pt>
                <c:pt idx="11">
                  <c:v>1712</c:v>
                </c:pt>
                <c:pt idx="12">
                  <c:v>687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C08-1C44-B55F-9C087DC898C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-1070147616"/>
        <c:axId val="-1093652768"/>
      </c:barChart>
      <c:catAx>
        <c:axId val="-1070147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093652768"/>
        <c:crosses val="autoZero"/>
        <c:auto val="1"/>
        <c:lblAlgn val="ctr"/>
        <c:lblOffset val="100"/>
        <c:noMultiLvlLbl val="0"/>
      </c:catAx>
      <c:valAx>
        <c:axId val="-1093652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0701476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头部用户消费金额占比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9E3-E948-97A3-9AEEE4348BA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9E3-E948-97A3-9AEEE4348BAF}"/>
              </c:ext>
            </c:extLst>
          </c:dPt>
          <c:dLbls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前874</c:v>
                </c:pt>
                <c:pt idx="1">
                  <c:v>后3498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0.62859200000000004</c:v>
                </c:pt>
                <c:pt idx="1">
                  <c:v>0.235432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9E3-E948-97A3-9AEEE4348B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A0E633-7709-4778-881C-3556F3C04EDA}" type="datetimeFigureOut">
              <a:rPr lang="en-US" smtClean="0"/>
              <a:t>11/3/20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8BFD6-8149-4478-BA19-0EED99C333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5033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71FCDC-125F-BC48-8661-5F4C1D81B7A7}" type="datetimeFigureOut">
              <a:rPr kumimoji="1" lang="zh-CN" altLang="en-US" smtClean="0"/>
              <a:t>2020/11/3</a:t>
            </a:fld>
            <a:endParaRPr kumimoji="1"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87788C-0752-F24D-8BBA-4F430CC053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0928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7788C-0752-F24D-8BBA-4F430CC0530E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96410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7788C-0752-F24D-8BBA-4F430CC0530E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5304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7788C-0752-F24D-8BBA-4F430CC0530E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381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7788C-0752-F24D-8BBA-4F430CC0530E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33094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7788C-0752-F24D-8BBA-4F430CC0530E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5304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7788C-0752-F24D-8BBA-4F430CC0530E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5304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7788C-0752-F24D-8BBA-4F430CC0530E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5304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7788C-0752-F24D-8BBA-4F430CC0530E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5304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7788C-0752-F24D-8BBA-4F430CC0530E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57420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7788C-0752-F24D-8BBA-4F430CC0530E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12918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7788C-0752-F24D-8BBA-4F430CC0530E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9641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7788C-0752-F24D-8BBA-4F430CC0530E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33094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7788C-0752-F24D-8BBA-4F430CC0530E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96410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7788C-0752-F24D-8BBA-4F430CC0530E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36357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7788C-0752-F24D-8BBA-4F430CC0530E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33094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7788C-0752-F24D-8BBA-4F430CC0530E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38620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7788C-0752-F24D-8BBA-4F430CC0530E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55679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7788C-0752-F24D-8BBA-4F430CC0530E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3309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1955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90550" y="385456"/>
            <a:ext cx="11229975" cy="6250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Text Here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590549" y="1067629"/>
            <a:ext cx="11229975" cy="3227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 Title Text Here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90549" y="1415224"/>
            <a:ext cx="11229975" cy="395220"/>
          </a:xfrm>
          <a:prstGeom prst="rect">
            <a:avLst/>
          </a:prstGeom>
        </p:spPr>
        <p:txBody>
          <a:bodyPr/>
          <a:lstStyle>
            <a:lvl1pPr marL="0" indent="0" latinLnBrk="0">
              <a:spcBef>
                <a:spcPts val="0"/>
              </a:spcBef>
              <a:buNone/>
              <a:defRPr sz="1200"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atinLnBrk="0">
              <a:spcBef>
                <a:spcPts val="0"/>
              </a:spcBef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is simply dummy text of the printing and typesetting industry.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has been the industry's standard dummy text ever since the 1500s, </a:t>
            </a:r>
          </a:p>
          <a:p>
            <a:pPr latinLnBrk="0">
              <a:spcBef>
                <a:spcPts val="0"/>
              </a:spcBef>
            </a:pPr>
            <a:r>
              <a:rPr lang="en-US" dirty="0"/>
              <a:t>when an unknown printer took a galley of type and scrambled it to make a type specimen book.</a:t>
            </a:r>
          </a:p>
        </p:txBody>
      </p:sp>
      <p:sp>
        <p:nvSpPr>
          <p:cNvPr id="2" name="Rounded Rectangle 1"/>
          <p:cNvSpPr/>
          <p:nvPr userDrawn="1"/>
        </p:nvSpPr>
        <p:spPr>
          <a:xfrm>
            <a:off x="374647" y="385456"/>
            <a:ext cx="146050" cy="947805"/>
          </a:xfrm>
          <a:prstGeom prst="roundRect">
            <a:avLst>
              <a:gd name="adj" fmla="val 50000"/>
            </a:avLst>
          </a:prstGeom>
          <a:solidFill>
            <a:srgbClr val="FAE8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2" name="Parallelogram 21"/>
          <p:cNvSpPr/>
          <p:nvPr userDrawn="1"/>
        </p:nvSpPr>
        <p:spPr>
          <a:xfrm rot="5400000">
            <a:off x="324704" y="592392"/>
            <a:ext cx="245935" cy="146050"/>
          </a:xfrm>
          <a:prstGeom prst="parallelogram">
            <a:avLst>
              <a:gd name="adj" fmla="val 48151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1187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234" userDrawn="1">
          <p15:clr>
            <a:srgbClr val="FBAE40"/>
          </p15:clr>
        </p15:guide>
        <p15:guide id="4" pos="744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#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/>
          </p:nvPr>
        </p:nvSpPr>
        <p:spPr>
          <a:xfrm>
            <a:off x="531951" y="571500"/>
            <a:ext cx="5602158" cy="62865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645169"/>
      </p:ext>
    </p:extLst>
  </p:cSld>
  <p:clrMapOvr>
    <a:masterClrMapping/>
  </p:clrMapOvr>
  <p:transition spd="slow" advClick="0" advTm="1000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9">
            <a:extLst>
              <a:ext uri="{FF2B5EF4-FFF2-40B4-BE49-F238E27FC236}">
                <a16:creationId xmlns:a16="http://schemas.microsoft.com/office/drawing/2014/main" id="{99AFD6A1-0557-4EA4-89E6-2FC03DC25645}"/>
              </a:ext>
            </a:extLst>
          </p:cNvPr>
          <p:cNvCxnSpPr/>
          <p:nvPr userDrawn="1"/>
        </p:nvCxnSpPr>
        <p:spPr>
          <a:xfrm>
            <a:off x="0" y="942263"/>
            <a:ext cx="7711323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521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3051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61" r:id="rId3"/>
    <p:sldLayoutId id="214748366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6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8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4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5.xml"/><Relationship Id="rId4" Type="http://schemas.openxmlformats.org/officeDocument/2006/relationships/chart" Target="../charts/char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6.xml"/><Relationship Id="rId4" Type="http://schemas.openxmlformats.org/officeDocument/2006/relationships/chart" Target="../charts/char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7.xml"/><Relationship Id="rId4" Type="http://schemas.openxmlformats.org/officeDocument/2006/relationships/chart" Target="../charts/char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8.xml"/><Relationship Id="rId4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9.xml"/><Relationship Id="rId4" Type="http://schemas.openxmlformats.org/officeDocument/2006/relationships/image" Target="../media/image2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0.xml"/><Relationship Id="rId4" Type="http://schemas.openxmlformats.org/officeDocument/2006/relationships/image" Target="../media/image23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24" b="538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" y="0"/>
            <a:ext cx="12189291" cy="68580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869351" y="3830872"/>
            <a:ext cx="81417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800" b="1" dirty="0">
                <a:latin typeface="Microsoft YaHei" charset="-122"/>
                <a:ea typeface="Microsoft YaHei" charset="-122"/>
                <a:cs typeface="Microsoft YaHei" charset="-122"/>
              </a:rPr>
              <a:t>基于电商的</a:t>
            </a:r>
            <a:endParaRPr kumimoji="1" lang="en-US" altLang="zh-CN" sz="4800" b="1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kumimoji="1" lang="zh-CN" altLang="en-US" sz="4800" b="1" dirty="0">
                <a:latin typeface="Microsoft YaHei" charset="-122"/>
                <a:ea typeface="Microsoft YaHei" charset="-122"/>
                <a:cs typeface="Microsoft YaHei" charset="-122"/>
              </a:rPr>
              <a:t>用户消费行为分析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886284" y="5490937"/>
            <a:ext cx="41670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BY </a:t>
            </a:r>
            <a:r>
              <a:rPr kumimoji="1" lang="en-US" altLang="zh-CN" sz="2000" dirty="0" err="1">
                <a:latin typeface="Microsoft YaHei" charset="-122"/>
                <a:ea typeface="Microsoft YaHei" charset="-122"/>
                <a:cs typeface="Microsoft YaHei" charset="-122"/>
              </a:rPr>
              <a:t>DeltaF</a:t>
            </a:r>
            <a:endParaRPr kumimoji="1" lang="en-US" altLang="zh-CN" sz="20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81786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307BF944-C621-4181-A927-9CE4740FB8AE}"/>
              </a:ext>
            </a:extLst>
          </p:cNvPr>
          <p:cNvSpPr txBox="1">
            <a:spLocks/>
          </p:cNvSpPr>
          <p:nvPr/>
        </p:nvSpPr>
        <p:spPr>
          <a:xfrm>
            <a:off x="189186" y="217929"/>
            <a:ext cx="10888389" cy="7060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趋势分析：消费行为存在周期性</a:t>
            </a:r>
            <a:endParaRPr lang="en-US" altLang="zh-CN" sz="4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878113" y="1367943"/>
            <a:ext cx="5524500" cy="4589767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第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4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季度消费情况最好，但由于样本数据时间范围受限（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2010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年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12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月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~2011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年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12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月），可能存在较大偏差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其中以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10~15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点消费额最高，可进一步分析购买品类，做组合销售，进一步提升客单价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92" y="1543090"/>
            <a:ext cx="4811221" cy="442093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17708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307BF944-C621-4181-A927-9CE4740FB8AE}"/>
              </a:ext>
            </a:extLst>
          </p:cNvPr>
          <p:cNvSpPr txBox="1">
            <a:spLocks/>
          </p:cNvSpPr>
          <p:nvPr/>
        </p:nvSpPr>
        <p:spPr>
          <a:xfrm>
            <a:off x="189186" y="217929"/>
            <a:ext cx="10888389" cy="7060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趋势分析：不同时段的价格偏好</a:t>
            </a:r>
            <a:endParaRPr lang="en-US" altLang="zh-CN" sz="4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11952" y="1453191"/>
            <a:ext cx="5780486" cy="4528507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从周期性来看，消费者的时间段偏好依然很规律，主要集中在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10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点到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15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点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其中，周四的消费人数与金额最为持续（活动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or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行为），而周日的消费时间最短（行为偏好）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通过对比各时段的消费额与人数，可进一步判断消费者价格偏好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2438" y="1453192"/>
            <a:ext cx="4998240" cy="4528507"/>
          </a:xfrm>
          <a:prstGeom prst="rect">
            <a:avLst/>
          </a:prstGeom>
        </p:spPr>
      </p:pic>
      <p:grpSp>
        <p:nvGrpSpPr>
          <p:cNvPr id="7" name="组 6"/>
          <p:cNvGrpSpPr/>
          <p:nvPr/>
        </p:nvGrpSpPr>
        <p:grpSpPr>
          <a:xfrm>
            <a:off x="9718674" y="217928"/>
            <a:ext cx="2155825" cy="1547371"/>
            <a:chOff x="9934575" y="520700"/>
            <a:chExt cx="1717628" cy="12065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 rotWithShape="1">
            <a:blip r:embed="rId5"/>
            <a:srcRect t="20061"/>
            <a:stretch/>
          </p:blipFill>
          <p:spPr>
            <a:xfrm>
              <a:off x="10056413" y="520700"/>
              <a:ext cx="1595790" cy="1206500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6"/>
            <a:srcRect l="4528" t="20061" r="22439"/>
            <a:stretch/>
          </p:blipFill>
          <p:spPr>
            <a:xfrm>
              <a:off x="9934575" y="520700"/>
              <a:ext cx="919733" cy="1206500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425498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509260" y="0"/>
            <a:ext cx="6682740" cy="6183630"/>
          </a:xfrm>
          <a:prstGeom prst="rect">
            <a:avLst/>
          </a:prstGeom>
          <a:solidFill>
            <a:srgbClr val="FAE8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占位符 2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71" r="20271"/>
          <a:stretch>
            <a:fillRect/>
          </a:stretch>
        </p:blipFill>
        <p:spPr/>
      </p:pic>
      <p:sp>
        <p:nvSpPr>
          <p:cNvPr id="9" name="Text Placeholder 13"/>
          <p:cNvSpPr txBox="1">
            <a:spLocks/>
          </p:cNvSpPr>
          <p:nvPr/>
        </p:nvSpPr>
        <p:spPr>
          <a:xfrm>
            <a:off x="7108916" y="2765695"/>
            <a:ext cx="3300412" cy="62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消费特征</a:t>
            </a:r>
            <a:endParaRPr lang="en-US" sz="4000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7108915" y="3469067"/>
            <a:ext cx="3939512" cy="32278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61703" y="1438603"/>
            <a:ext cx="14009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7200" b="1" dirty="0">
                <a:latin typeface="Microsoft YaHei" charset="-122"/>
                <a:ea typeface="Microsoft YaHei" charset="-122"/>
                <a:cs typeface="Microsoft YaHei" charset="-122"/>
              </a:rPr>
              <a:t>02</a:t>
            </a:r>
            <a:endParaRPr kumimoji="1" lang="zh-CN" altLang="en-US" sz="7200" b="1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Text Placeholder 3"/>
          <p:cNvSpPr txBox="1">
            <a:spLocks/>
          </p:cNvSpPr>
          <p:nvPr/>
        </p:nvSpPr>
        <p:spPr>
          <a:xfrm>
            <a:off x="7108916" y="3517479"/>
            <a:ext cx="3939512" cy="23729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ea"/>
              <a:buAutoNum type="circleNumDbPlain"/>
            </a:pPr>
            <a:r>
              <a:rPr lang="zh-CN" altLang="en-US" sz="1800" dirty="0">
                <a:latin typeface="Microsoft YaHei" charset="-122"/>
                <a:ea typeface="Microsoft YaHei" charset="-122"/>
                <a:cs typeface="Microsoft YaHei" charset="-122"/>
              </a:rPr>
              <a:t>趋势分析</a:t>
            </a: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00000"/>
              </a:lnSpc>
              <a:buFont typeface="+mj-ea"/>
              <a:buAutoNum type="circleNumDbPlain"/>
            </a:pPr>
            <a:r>
              <a:rPr lang="zh-CN" altLang="en-US" sz="1800" b="1" dirty="0">
                <a:latin typeface="Microsoft YaHei" charset="-122"/>
                <a:ea typeface="Microsoft YaHei" charset="-122"/>
                <a:cs typeface="Microsoft YaHei" charset="-122"/>
              </a:rPr>
              <a:t>个体分析</a:t>
            </a:r>
            <a:endParaRPr lang="en-US" altLang="zh-CN" sz="1800" b="1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00000"/>
              </a:lnSpc>
              <a:buFont typeface="+mj-ea"/>
              <a:buAutoNum type="circleNumDbPlain"/>
            </a:pPr>
            <a:r>
              <a:rPr lang="zh-CN" altLang="en-US" sz="1800" dirty="0">
                <a:latin typeface="Microsoft YaHei" charset="-122"/>
                <a:ea typeface="Microsoft YaHei" charset="-122"/>
                <a:cs typeface="Microsoft YaHei" charset="-122"/>
              </a:rPr>
              <a:t>相关指标</a:t>
            </a: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048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000"/>
    </mc:Choice>
    <mc:Fallback xmlns="">
      <p:transition advClick="0" advTm="1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307BF944-C621-4181-A927-9CE4740FB8AE}"/>
              </a:ext>
            </a:extLst>
          </p:cNvPr>
          <p:cNvSpPr txBox="1">
            <a:spLocks/>
          </p:cNvSpPr>
          <p:nvPr/>
        </p:nvSpPr>
        <p:spPr>
          <a:xfrm>
            <a:off x="189186" y="217929"/>
            <a:ext cx="10888389" cy="7060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个体分析：</a:t>
            </a:r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80%</a:t>
            </a: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用户消费金额不足</a:t>
            </a:r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英镑</a:t>
            </a:r>
            <a:endParaRPr lang="en-US" altLang="zh-CN" sz="4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307373" y="1847423"/>
            <a:ext cx="5409709" cy="3483637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个人消费金额以 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£ 1,000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 以内的用户为主，人均消费额达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£1,898</a:t>
            </a: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其中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80%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以上用户消费金额不足 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£ 100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，针对这部分用户，仍有巨大价值空间可供挖掘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982" y="1408799"/>
            <a:ext cx="5487258" cy="436088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588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307BF944-C621-4181-A927-9CE4740FB8AE}"/>
              </a:ext>
            </a:extLst>
          </p:cNvPr>
          <p:cNvSpPr txBox="1">
            <a:spLocks/>
          </p:cNvSpPr>
          <p:nvPr/>
        </p:nvSpPr>
        <p:spPr>
          <a:xfrm>
            <a:off x="189186" y="217929"/>
            <a:ext cx="10888389" cy="7060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个体分析：</a:t>
            </a:r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80%</a:t>
            </a: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用户消费金额不足</a:t>
            </a:r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英镑</a:t>
            </a:r>
            <a:endParaRPr lang="en-US" altLang="zh-CN" sz="4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307373" y="1847423"/>
            <a:ext cx="5409709" cy="3483637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个人消费金额以 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£ 1,000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 以内的用户为主，人均消费额达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£1,898</a:t>
            </a: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其中，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80%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以上用户消费金额不足 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£ 100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，针对这部分用户，仍有巨大价值空间可供挖掘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982" y="1408799"/>
            <a:ext cx="5487258" cy="436088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58924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307BF944-C621-4181-A927-9CE4740FB8AE}"/>
              </a:ext>
            </a:extLst>
          </p:cNvPr>
          <p:cNvSpPr txBox="1">
            <a:spLocks/>
          </p:cNvSpPr>
          <p:nvPr/>
        </p:nvSpPr>
        <p:spPr>
          <a:xfrm>
            <a:off x="189186" y="217929"/>
            <a:ext cx="10888389" cy="7060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个体分析：</a:t>
            </a:r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90%</a:t>
            </a: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用户消费次数不足</a:t>
            </a:r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</a:t>
            </a: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次</a:t>
            </a:r>
            <a:endParaRPr lang="en-US" altLang="zh-CN" sz="4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307373" y="1554480"/>
            <a:ext cx="5335987" cy="4130039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个人消费次数集中在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20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次以内，人均消费次数约为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5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次（平均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2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个月消费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1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次）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其中，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90%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以上用户消费次数不足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10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次，可进一步分析此类用户的购买品类与消费时间，进一步提升用户留存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255" y="1554480"/>
            <a:ext cx="5611118" cy="442697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23533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307BF944-C621-4181-A927-9CE4740FB8AE}"/>
              </a:ext>
            </a:extLst>
          </p:cNvPr>
          <p:cNvSpPr txBox="1">
            <a:spLocks/>
          </p:cNvSpPr>
          <p:nvPr/>
        </p:nvSpPr>
        <p:spPr>
          <a:xfrm>
            <a:off x="189186" y="217929"/>
            <a:ext cx="10888389" cy="7060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个体分析：人均消费商品数达</a:t>
            </a:r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61</a:t>
            </a: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种</a:t>
            </a:r>
            <a:endParaRPr lang="en-US" altLang="zh-CN" sz="4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170213" y="1318259"/>
            <a:ext cx="5366467" cy="5103421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商品（类型）总数为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3,958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种，消费商品数超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1,000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的有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4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人，可能为企业或团购行为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个人消费商品（类型）数集中在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150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种以内，人均消费商品数约为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61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种，内部差异较小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可进一步分析商品销量情况，增加热销商品曝光量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993" y="1440179"/>
            <a:ext cx="5631220" cy="450342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588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509260" y="0"/>
            <a:ext cx="6682740" cy="6183630"/>
          </a:xfrm>
          <a:prstGeom prst="rect">
            <a:avLst/>
          </a:prstGeom>
          <a:solidFill>
            <a:srgbClr val="FAE8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占位符 2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71" r="20271"/>
          <a:stretch>
            <a:fillRect/>
          </a:stretch>
        </p:blipFill>
        <p:spPr/>
      </p:pic>
      <p:sp>
        <p:nvSpPr>
          <p:cNvPr id="9" name="Text Placeholder 13"/>
          <p:cNvSpPr txBox="1">
            <a:spLocks/>
          </p:cNvSpPr>
          <p:nvPr/>
        </p:nvSpPr>
        <p:spPr>
          <a:xfrm>
            <a:off x="7108916" y="2765695"/>
            <a:ext cx="3300412" cy="62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消费特征</a:t>
            </a:r>
            <a:endParaRPr lang="en-US" sz="4000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7108915" y="3469067"/>
            <a:ext cx="3939512" cy="32278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61703" y="1438603"/>
            <a:ext cx="14009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7200" b="1" dirty="0">
                <a:latin typeface="Microsoft YaHei" charset="-122"/>
                <a:ea typeface="Microsoft YaHei" charset="-122"/>
                <a:cs typeface="Microsoft YaHei" charset="-122"/>
              </a:rPr>
              <a:t>02</a:t>
            </a:r>
            <a:endParaRPr kumimoji="1" lang="zh-CN" altLang="en-US" sz="7200" b="1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Text Placeholder 3"/>
          <p:cNvSpPr txBox="1">
            <a:spLocks/>
          </p:cNvSpPr>
          <p:nvPr/>
        </p:nvSpPr>
        <p:spPr>
          <a:xfrm>
            <a:off x="7108916" y="3517479"/>
            <a:ext cx="3939512" cy="23729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ea"/>
              <a:buAutoNum type="circleNumDbPlain"/>
            </a:pPr>
            <a:r>
              <a:rPr lang="zh-CN" altLang="en-US" sz="1800" dirty="0">
                <a:latin typeface="Microsoft YaHei" charset="-122"/>
                <a:ea typeface="Microsoft YaHei" charset="-122"/>
                <a:cs typeface="Microsoft YaHei" charset="-122"/>
              </a:rPr>
              <a:t>趋势分析</a:t>
            </a: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00000"/>
              </a:lnSpc>
              <a:buFont typeface="+mj-ea"/>
              <a:buAutoNum type="circleNumDbPlain"/>
            </a:pPr>
            <a:r>
              <a:rPr lang="zh-CN" altLang="en-US" sz="1800" dirty="0">
                <a:latin typeface="Microsoft YaHei" charset="-122"/>
                <a:ea typeface="Microsoft YaHei" charset="-122"/>
                <a:cs typeface="Microsoft YaHei" charset="-122"/>
              </a:rPr>
              <a:t>个体分析</a:t>
            </a: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00000"/>
              </a:lnSpc>
              <a:buFont typeface="+mj-ea"/>
              <a:buAutoNum type="circleNumDbPlain"/>
            </a:pPr>
            <a:r>
              <a:rPr lang="zh-CN" altLang="en-US" sz="1800" b="1" dirty="0">
                <a:latin typeface="Microsoft YaHei" charset="-122"/>
                <a:ea typeface="Microsoft YaHei" charset="-122"/>
                <a:cs typeface="Microsoft YaHei" charset="-122"/>
              </a:rPr>
              <a:t>商品分析</a:t>
            </a:r>
            <a:endParaRPr lang="en-US" altLang="zh-CN" sz="1800" b="1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00000"/>
              </a:lnSpc>
              <a:buFont typeface="+mj-ea"/>
              <a:buAutoNum type="circleNumDbPlain"/>
            </a:pPr>
            <a:r>
              <a:rPr lang="zh-CN" altLang="en-US" sz="1800" dirty="0">
                <a:latin typeface="Microsoft YaHei" charset="-122"/>
                <a:ea typeface="Microsoft YaHei" charset="-122"/>
                <a:cs typeface="Microsoft YaHei" charset="-122"/>
              </a:rPr>
              <a:t>相关指标</a:t>
            </a: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048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000"/>
    </mc:Choice>
    <mc:Fallback xmlns="">
      <p:transition advClick="0" advTm="1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307BF944-C621-4181-A927-9CE4740FB8AE}"/>
              </a:ext>
            </a:extLst>
          </p:cNvPr>
          <p:cNvSpPr txBox="1">
            <a:spLocks/>
          </p:cNvSpPr>
          <p:nvPr/>
        </p:nvSpPr>
        <p:spPr>
          <a:xfrm>
            <a:off x="189186" y="217929"/>
            <a:ext cx="10888389" cy="7060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商品分析：销售表现较好的以家具装饰类为主</a:t>
            </a:r>
            <a:endParaRPr lang="en-US" altLang="zh-CN" sz="4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524763" y="1319162"/>
            <a:ext cx="5083468" cy="5103421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商品数总数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3,958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种，其中销量最高的是灯台（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Light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 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Holder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），总销售次数达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2,369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次，销售表现较好的是家具、装饰类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其中，商品销售次数主要集中在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500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次以内，平均每商品销售次数达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60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次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297" y="1319162"/>
            <a:ext cx="5843479" cy="449541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5973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307BF944-C621-4181-A927-9CE4740FB8AE}"/>
              </a:ext>
            </a:extLst>
          </p:cNvPr>
          <p:cNvSpPr txBox="1">
            <a:spLocks/>
          </p:cNvSpPr>
          <p:nvPr/>
        </p:nvSpPr>
        <p:spPr>
          <a:xfrm>
            <a:off x="189186" y="217929"/>
            <a:ext cx="10888389" cy="7060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商品分析：</a:t>
            </a:r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90%</a:t>
            </a: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商品单价低于</a:t>
            </a:r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</a:t>
            </a: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英镑</a:t>
            </a:r>
            <a:endParaRPr lang="en-US" altLang="zh-CN" sz="4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524786" y="1421688"/>
            <a:ext cx="5011894" cy="4896561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商品价格区间为 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£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 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0~7,325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，其中价格超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100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的商品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11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种，其中价格最高的为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AmazonFee</a:t>
            </a: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商品单价主要集中在 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£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 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20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 以内，普遍价格比较优惠，可进一步观察销售量与价格的相关性，推广低价热销商品，提升消费次数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560" y="1421688"/>
            <a:ext cx="6101607" cy="48965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9661" y="1421688"/>
            <a:ext cx="3304506" cy="403165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47624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509260" y="0"/>
            <a:ext cx="6682740" cy="6183630"/>
          </a:xfrm>
          <a:prstGeom prst="rect">
            <a:avLst/>
          </a:prstGeom>
          <a:solidFill>
            <a:srgbClr val="FAE8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占位符 2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71" r="20271"/>
          <a:stretch>
            <a:fillRect/>
          </a:stretch>
        </p:blipFill>
        <p:spPr/>
      </p:pic>
      <p:grpSp>
        <p:nvGrpSpPr>
          <p:cNvPr id="7" name="Group 4"/>
          <p:cNvGrpSpPr>
            <a:grpSpLocks/>
          </p:cNvGrpSpPr>
          <p:nvPr/>
        </p:nvGrpSpPr>
        <p:grpSpPr bwMode="auto">
          <a:xfrm>
            <a:off x="7731654" y="965200"/>
            <a:ext cx="2723715" cy="771525"/>
            <a:chOff x="0" y="0"/>
            <a:chExt cx="2723603" cy="771525"/>
          </a:xfrm>
        </p:grpSpPr>
        <p:sp>
          <p:nvSpPr>
            <p:cNvPr id="8" name="椭圆 3"/>
            <p:cNvSpPr>
              <a:spLocks noChangeArrowheads="1"/>
            </p:cNvSpPr>
            <p:nvPr/>
          </p:nvSpPr>
          <p:spPr bwMode="auto">
            <a:xfrm>
              <a:off x="0" y="0"/>
              <a:ext cx="771525" cy="77152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algn="ctr" eaLnBrk="1" hangingPunct="1">
                <a:buFont typeface="Arial" charset="0"/>
                <a:buNone/>
              </a:pPr>
              <a:r>
                <a:rPr lang="en-US" altLang="zh-CN" sz="2400">
                  <a:solidFill>
                    <a:schemeClr val="bg1"/>
                  </a:solidFill>
                  <a:latin typeface="Impact" charset="0"/>
                </a:rPr>
                <a:t>01</a:t>
              </a:r>
              <a:endParaRPr lang="zh-CN" altLang="en-US" sz="2400">
                <a:solidFill>
                  <a:schemeClr val="bg1"/>
                </a:solidFill>
                <a:latin typeface="Impact" charset="0"/>
              </a:endParaRPr>
            </a:p>
          </p:txBody>
        </p:sp>
        <p:sp>
          <p:nvSpPr>
            <p:cNvPr id="11" name="文本框 1"/>
            <p:cNvSpPr txBox="1">
              <a:spLocks noChangeArrowheads="1"/>
            </p:cNvSpPr>
            <p:nvPr/>
          </p:nvSpPr>
          <p:spPr bwMode="auto">
            <a:xfrm>
              <a:off x="1000125" y="181302"/>
              <a:ext cx="1723478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eaLnBrk="1" hangingPunct="1">
                <a:buFont typeface="Arial" charset="0"/>
                <a:buNone/>
              </a:pPr>
              <a:r>
                <a:rPr lang="zh-CN" altLang="en-US" sz="2400">
                  <a:latin typeface="微软雅黑" charset="-122"/>
                  <a:ea typeface="微软雅黑" charset="-122"/>
                </a:rPr>
                <a:t>背景与目标</a:t>
              </a:r>
            </a:p>
          </p:txBody>
        </p:sp>
      </p:grpSp>
      <p:grpSp>
        <p:nvGrpSpPr>
          <p:cNvPr id="12" name="Group 7"/>
          <p:cNvGrpSpPr>
            <a:grpSpLocks/>
          </p:cNvGrpSpPr>
          <p:nvPr/>
        </p:nvGrpSpPr>
        <p:grpSpPr bwMode="auto">
          <a:xfrm>
            <a:off x="7731654" y="2208213"/>
            <a:ext cx="2415675" cy="771525"/>
            <a:chOff x="0" y="0"/>
            <a:chExt cx="2416212" cy="771525"/>
          </a:xfrm>
        </p:grpSpPr>
        <p:sp>
          <p:nvSpPr>
            <p:cNvPr id="13" name="椭圆 7"/>
            <p:cNvSpPr>
              <a:spLocks noChangeArrowheads="1"/>
            </p:cNvSpPr>
            <p:nvPr/>
          </p:nvSpPr>
          <p:spPr bwMode="auto">
            <a:xfrm>
              <a:off x="0" y="0"/>
              <a:ext cx="771525" cy="77152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algn="ctr" eaLnBrk="1" hangingPunct="1">
                <a:buFont typeface="Arial" charset="0"/>
                <a:buNone/>
              </a:pPr>
              <a:r>
                <a:rPr lang="en-US" altLang="zh-CN" sz="2400">
                  <a:solidFill>
                    <a:schemeClr val="bg1"/>
                  </a:solidFill>
                  <a:latin typeface="Impact" charset="0"/>
                </a:rPr>
                <a:t>02</a:t>
              </a:r>
              <a:endParaRPr lang="zh-CN" altLang="en-US" sz="2400">
                <a:solidFill>
                  <a:schemeClr val="bg1"/>
                </a:solidFill>
                <a:latin typeface="Impact" charset="0"/>
              </a:endParaRPr>
            </a:p>
          </p:txBody>
        </p:sp>
        <p:sp>
          <p:nvSpPr>
            <p:cNvPr id="14" name="文本框 12"/>
            <p:cNvSpPr txBox="1">
              <a:spLocks noChangeArrowheads="1"/>
            </p:cNvSpPr>
            <p:nvPr/>
          </p:nvSpPr>
          <p:spPr bwMode="auto">
            <a:xfrm>
              <a:off x="1000125" y="178861"/>
              <a:ext cx="1416087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eaLnBrk="1" hangingPunct="1">
                <a:buFont typeface="Arial" charset="0"/>
                <a:buNone/>
              </a:pPr>
              <a:r>
                <a:rPr lang="zh-CN" altLang="en-US" sz="2400">
                  <a:latin typeface="微软雅黑" charset="-122"/>
                  <a:ea typeface="微软雅黑" charset="-122"/>
                </a:rPr>
                <a:t>消费特征</a:t>
              </a:r>
            </a:p>
          </p:txBody>
        </p:sp>
      </p:grpSp>
      <p:grpSp>
        <p:nvGrpSpPr>
          <p:cNvPr id="15" name="Group 4"/>
          <p:cNvGrpSpPr>
            <a:grpSpLocks/>
          </p:cNvGrpSpPr>
          <p:nvPr/>
        </p:nvGrpSpPr>
        <p:grpSpPr bwMode="auto">
          <a:xfrm>
            <a:off x="7731654" y="3451226"/>
            <a:ext cx="2415937" cy="771525"/>
            <a:chOff x="0" y="0"/>
            <a:chExt cx="2415839" cy="771525"/>
          </a:xfrm>
        </p:grpSpPr>
        <p:sp>
          <p:nvSpPr>
            <p:cNvPr id="16" name="椭圆 3"/>
            <p:cNvSpPr>
              <a:spLocks noChangeArrowheads="1"/>
            </p:cNvSpPr>
            <p:nvPr/>
          </p:nvSpPr>
          <p:spPr bwMode="auto">
            <a:xfrm>
              <a:off x="0" y="0"/>
              <a:ext cx="771525" cy="77152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algn="ctr" eaLnBrk="1" hangingPunct="1">
                <a:buFont typeface="Arial" charset="0"/>
                <a:buNone/>
              </a:pPr>
              <a:r>
                <a:rPr lang="en-US" altLang="zh-CN" sz="2400">
                  <a:solidFill>
                    <a:schemeClr val="bg1"/>
                  </a:solidFill>
                  <a:latin typeface="Impact" charset="0"/>
                </a:rPr>
                <a:t>03</a:t>
              </a:r>
              <a:endParaRPr lang="zh-CN" altLang="en-US" sz="2400">
                <a:solidFill>
                  <a:schemeClr val="bg1"/>
                </a:solidFill>
                <a:latin typeface="Impact" charset="0"/>
              </a:endParaRPr>
            </a:p>
          </p:txBody>
        </p:sp>
        <p:sp>
          <p:nvSpPr>
            <p:cNvPr id="17" name="文本框 1"/>
            <p:cNvSpPr txBox="1">
              <a:spLocks noChangeArrowheads="1"/>
            </p:cNvSpPr>
            <p:nvPr/>
          </p:nvSpPr>
          <p:spPr bwMode="auto">
            <a:xfrm>
              <a:off x="1000125" y="181302"/>
              <a:ext cx="1415714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eaLnBrk="1" hangingPunct="1">
                <a:buFont typeface="Arial" charset="0"/>
                <a:buNone/>
              </a:pPr>
              <a:r>
                <a:rPr lang="zh-CN" altLang="en-US" sz="2400">
                  <a:latin typeface="微软雅黑" charset="-122"/>
                  <a:ea typeface="微软雅黑" charset="-122"/>
                </a:rPr>
                <a:t>用户分层</a:t>
              </a:r>
            </a:p>
          </p:txBody>
        </p:sp>
      </p:grpSp>
      <p:grpSp>
        <p:nvGrpSpPr>
          <p:cNvPr id="18" name="Group 7"/>
          <p:cNvGrpSpPr>
            <a:grpSpLocks/>
          </p:cNvGrpSpPr>
          <p:nvPr/>
        </p:nvGrpSpPr>
        <p:grpSpPr bwMode="auto">
          <a:xfrm>
            <a:off x="7731654" y="4694239"/>
            <a:ext cx="2415675" cy="771525"/>
            <a:chOff x="0" y="0"/>
            <a:chExt cx="2416211" cy="771525"/>
          </a:xfrm>
        </p:grpSpPr>
        <p:sp>
          <p:nvSpPr>
            <p:cNvPr id="19" name="椭圆 7"/>
            <p:cNvSpPr>
              <a:spLocks noChangeArrowheads="1"/>
            </p:cNvSpPr>
            <p:nvPr/>
          </p:nvSpPr>
          <p:spPr bwMode="auto">
            <a:xfrm>
              <a:off x="0" y="0"/>
              <a:ext cx="771525" cy="77152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algn="ctr" eaLnBrk="1" hangingPunct="1">
                <a:buFont typeface="Arial" charset="0"/>
                <a:buNone/>
              </a:pPr>
              <a:r>
                <a:rPr lang="en-US" altLang="zh-CN" sz="2400">
                  <a:solidFill>
                    <a:schemeClr val="bg1"/>
                  </a:solidFill>
                  <a:latin typeface="Impact" charset="0"/>
                </a:rPr>
                <a:t>04</a:t>
              </a:r>
              <a:endParaRPr lang="zh-CN" altLang="en-US" sz="2400">
                <a:solidFill>
                  <a:schemeClr val="bg1"/>
                </a:solidFill>
                <a:latin typeface="Impact" charset="0"/>
              </a:endParaRPr>
            </a:p>
          </p:txBody>
        </p:sp>
        <p:sp>
          <p:nvSpPr>
            <p:cNvPr id="20" name="文本框 12"/>
            <p:cNvSpPr txBox="1">
              <a:spLocks noChangeArrowheads="1"/>
            </p:cNvSpPr>
            <p:nvPr/>
          </p:nvSpPr>
          <p:spPr bwMode="auto">
            <a:xfrm>
              <a:off x="1000125" y="178861"/>
              <a:ext cx="1416086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eaLnBrk="1" hangingPunct="1">
                <a:buFont typeface="Arial" charset="0"/>
                <a:buNone/>
              </a:pPr>
              <a:r>
                <a:rPr lang="zh-CN" altLang="en-US" sz="2400">
                  <a:latin typeface="微软雅黑" charset="-122"/>
                  <a:ea typeface="微软雅黑" charset="-122"/>
                </a:rPr>
                <a:t>质量分析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99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000"/>
    </mc:Choice>
    <mc:Fallback xmlns="">
      <p:transition advClick="0" advTm="1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307BF944-C621-4181-A927-9CE4740FB8AE}"/>
              </a:ext>
            </a:extLst>
          </p:cNvPr>
          <p:cNvSpPr txBox="1">
            <a:spLocks/>
          </p:cNvSpPr>
          <p:nvPr/>
        </p:nvSpPr>
        <p:spPr>
          <a:xfrm>
            <a:off x="189186" y="217929"/>
            <a:ext cx="10888389" cy="7060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商品分析：单价低于</a:t>
            </a:r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</a:t>
            </a: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英镑的商品最受欢迎</a:t>
            </a:r>
            <a:endParaRPr lang="en-US" altLang="zh-CN" sz="4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947635" y="1689315"/>
            <a:ext cx="5501899" cy="4546384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商品价格越低廉，销售次数越高，可以推测两者呈负相关，适当对高价商品进行促销活动，有利于推进销售情况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其中，邮资的表现较异常，可以推断此类商品具有一定垄断性，导致消费者议价能力受限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710" y="1432188"/>
            <a:ext cx="5253925" cy="506063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588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509260" y="0"/>
            <a:ext cx="6682740" cy="6183630"/>
          </a:xfrm>
          <a:prstGeom prst="rect">
            <a:avLst/>
          </a:prstGeom>
          <a:solidFill>
            <a:srgbClr val="FAE8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占位符 2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71" r="20271"/>
          <a:stretch>
            <a:fillRect/>
          </a:stretch>
        </p:blipFill>
        <p:spPr/>
      </p:pic>
      <p:sp>
        <p:nvSpPr>
          <p:cNvPr id="9" name="Text Placeholder 13"/>
          <p:cNvSpPr txBox="1">
            <a:spLocks/>
          </p:cNvSpPr>
          <p:nvPr/>
        </p:nvSpPr>
        <p:spPr>
          <a:xfrm>
            <a:off x="7108916" y="2765695"/>
            <a:ext cx="3300412" cy="62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消费特征</a:t>
            </a:r>
            <a:endParaRPr lang="en-US" sz="4000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7108915" y="3469067"/>
            <a:ext cx="3939512" cy="32278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61703" y="1438603"/>
            <a:ext cx="14009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7200" b="1" dirty="0">
                <a:latin typeface="Microsoft YaHei" charset="-122"/>
                <a:ea typeface="Microsoft YaHei" charset="-122"/>
                <a:cs typeface="Microsoft YaHei" charset="-122"/>
              </a:rPr>
              <a:t>02</a:t>
            </a:r>
            <a:endParaRPr kumimoji="1" lang="zh-CN" altLang="en-US" sz="7200" b="1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Text Placeholder 3"/>
          <p:cNvSpPr txBox="1">
            <a:spLocks/>
          </p:cNvSpPr>
          <p:nvPr/>
        </p:nvSpPr>
        <p:spPr>
          <a:xfrm>
            <a:off x="7108916" y="3517479"/>
            <a:ext cx="3939512" cy="23729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ea"/>
              <a:buAutoNum type="circleNumDbPlain"/>
            </a:pPr>
            <a:r>
              <a:rPr lang="zh-CN" altLang="en-US" sz="1800" dirty="0">
                <a:latin typeface="Microsoft YaHei" charset="-122"/>
                <a:ea typeface="Microsoft YaHei" charset="-122"/>
                <a:cs typeface="Microsoft YaHei" charset="-122"/>
              </a:rPr>
              <a:t>趋势分析</a:t>
            </a: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00000"/>
              </a:lnSpc>
              <a:buFont typeface="+mj-ea"/>
              <a:buAutoNum type="circleNumDbPlain"/>
            </a:pPr>
            <a:r>
              <a:rPr lang="zh-CN" altLang="en-US" sz="1800" dirty="0">
                <a:latin typeface="Microsoft YaHei" charset="-122"/>
                <a:ea typeface="Microsoft YaHei" charset="-122"/>
                <a:cs typeface="Microsoft YaHei" charset="-122"/>
              </a:rPr>
              <a:t>个体分析</a:t>
            </a: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00000"/>
              </a:lnSpc>
              <a:buFont typeface="+mj-ea"/>
              <a:buAutoNum type="circleNumDbPlain"/>
            </a:pPr>
            <a:r>
              <a:rPr lang="zh-CN" altLang="en-US" sz="1800" dirty="0">
                <a:latin typeface="Microsoft YaHei" charset="-122"/>
                <a:ea typeface="Microsoft YaHei" charset="-122"/>
                <a:cs typeface="Microsoft YaHei" charset="-122"/>
              </a:rPr>
              <a:t>商品分析</a:t>
            </a: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00000"/>
              </a:lnSpc>
              <a:buFont typeface="+mj-ea"/>
              <a:buAutoNum type="circleNumDbPlain"/>
            </a:pPr>
            <a:r>
              <a:rPr lang="zh-CN" altLang="en-US" sz="1800" b="1" dirty="0">
                <a:latin typeface="Microsoft YaHei" charset="-122"/>
                <a:ea typeface="Microsoft YaHei" charset="-122"/>
                <a:cs typeface="Microsoft YaHei" charset="-122"/>
              </a:rPr>
              <a:t>相关指标</a:t>
            </a:r>
            <a:endParaRPr lang="en-US" altLang="zh-CN" sz="1800" b="1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048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000"/>
    </mc:Choice>
    <mc:Fallback xmlns="">
      <p:transition advClick="0" advTm="1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307BF944-C621-4181-A927-9CE4740FB8AE}"/>
              </a:ext>
            </a:extLst>
          </p:cNvPr>
          <p:cNvSpPr txBox="1">
            <a:spLocks/>
          </p:cNvSpPr>
          <p:nvPr/>
        </p:nvSpPr>
        <p:spPr>
          <a:xfrm>
            <a:off x="189186" y="217929"/>
            <a:ext cx="10888389" cy="7060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复购率：超过</a:t>
            </a:r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30%</a:t>
            </a: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用户消费超过</a:t>
            </a:r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次</a:t>
            </a:r>
            <a:endParaRPr lang="en-US" altLang="zh-CN" sz="4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9614491"/>
              </p:ext>
            </p:extLst>
          </p:nvPr>
        </p:nvGraphicFramePr>
        <p:xfrm>
          <a:off x="189186" y="1703540"/>
          <a:ext cx="5898463" cy="37327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矩形 3"/>
          <p:cNvSpPr/>
          <p:nvPr/>
        </p:nvSpPr>
        <p:spPr>
          <a:xfrm>
            <a:off x="6087649" y="1114816"/>
            <a:ext cx="5674290" cy="5160723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2010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年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12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月、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2011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年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5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月、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11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月复购率超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35%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以上，其他月份在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30%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左右，平均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10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人里有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3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人会复购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新老用户发展情况呈正比，原因可能是商品类型以家居、日常用品为主，每月复购率都差不多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5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月、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11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月、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12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月年中和年末的促销活动较多因此促进了消费，增长了约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5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个百分比。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5973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307BF944-C621-4181-A927-9CE4740FB8AE}"/>
              </a:ext>
            </a:extLst>
          </p:cNvPr>
          <p:cNvSpPr txBox="1">
            <a:spLocks/>
          </p:cNvSpPr>
          <p:nvPr/>
        </p:nvSpPr>
        <p:spPr>
          <a:xfrm>
            <a:off x="189186" y="217929"/>
            <a:ext cx="10888389" cy="7060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回购率：每月回购用户数超</a:t>
            </a:r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40%</a:t>
            </a:r>
          </a:p>
        </p:txBody>
      </p:sp>
      <p:sp>
        <p:nvSpPr>
          <p:cNvPr id="2" name="Rectangle 1"/>
          <p:cNvSpPr/>
          <p:nvPr/>
        </p:nvSpPr>
        <p:spPr>
          <a:xfrm>
            <a:off x="5812076" y="1139868"/>
            <a:ext cx="6075123" cy="5237021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用户的回购率大于复购率，约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40%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左右浮动，回购人数趋近稳定，波动主要基于消费总人数的变动，存在营销与淡旺季的因素</a:t>
            </a: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部分回购用户消费行为稳定，与之前每月复购用户有重合，属于优质用户</a:t>
            </a: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综合分析，可以得出，新客的整体质量低于老客，老客的忠诚度表现较好，消费频次稍次</a:t>
            </a:r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55148104"/>
              </p:ext>
            </p:extLst>
          </p:nvPr>
        </p:nvGraphicFramePr>
        <p:xfrm>
          <a:off x="301920" y="1365336"/>
          <a:ext cx="5510156" cy="46095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4597392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509260" y="0"/>
            <a:ext cx="6682740" cy="6183630"/>
          </a:xfrm>
          <a:prstGeom prst="rect">
            <a:avLst/>
          </a:prstGeom>
          <a:solidFill>
            <a:srgbClr val="FAE8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占位符 2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71" r="20271"/>
          <a:stretch>
            <a:fillRect/>
          </a:stretch>
        </p:blipFill>
        <p:spPr/>
      </p:pic>
      <p:sp>
        <p:nvSpPr>
          <p:cNvPr id="9" name="Text Placeholder 13"/>
          <p:cNvSpPr txBox="1">
            <a:spLocks/>
          </p:cNvSpPr>
          <p:nvPr/>
        </p:nvSpPr>
        <p:spPr>
          <a:xfrm>
            <a:off x="7108916" y="2765695"/>
            <a:ext cx="3300412" cy="62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用户分层</a:t>
            </a:r>
            <a:endParaRPr lang="en-US" sz="4000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7108915" y="3469067"/>
            <a:ext cx="3939512" cy="32278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61703" y="1438603"/>
            <a:ext cx="14009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7200" b="1" dirty="0">
                <a:latin typeface="Microsoft YaHei" charset="-122"/>
                <a:ea typeface="Microsoft YaHei" charset="-122"/>
                <a:cs typeface="Microsoft YaHei" charset="-122"/>
              </a:rPr>
              <a:t>03</a:t>
            </a:r>
            <a:endParaRPr kumimoji="1" lang="zh-CN" altLang="en-US" sz="7200" b="1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Text Placeholder 3"/>
          <p:cNvSpPr txBox="1">
            <a:spLocks/>
          </p:cNvSpPr>
          <p:nvPr/>
        </p:nvSpPr>
        <p:spPr>
          <a:xfrm>
            <a:off x="7108916" y="3517479"/>
            <a:ext cx="3939512" cy="23729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ea"/>
              <a:buAutoNum type="circleNumDbPlain"/>
            </a:pPr>
            <a:r>
              <a:rPr lang="zh-CN" altLang="en-US" sz="1800" dirty="0">
                <a:latin typeface="Microsoft YaHei" charset="-122"/>
                <a:ea typeface="Microsoft YaHei" charset="-122"/>
                <a:cs typeface="Microsoft YaHei" charset="-122"/>
              </a:rPr>
              <a:t>用户活跃度</a:t>
            </a: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00000"/>
              </a:lnSpc>
              <a:buFont typeface="+mj-ea"/>
              <a:buAutoNum type="circleNumDbPlain"/>
            </a:pPr>
            <a:r>
              <a:rPr lang="en-US" altLang="zh-CN" sz="1800" dirty="0">
                <a:latin typeface="Microsoft YaHei" charset="-122"/>
                <a:ea typeface="Microsoft YaHei" charset="-122"/>
                <a:cs typeface="Microsoft YaHei" charset="-122"/>
              </a:rPr>
              <a:t>RFM</a:t>
            </a:r>
            <a:r>
              <a:rPr lang="zh-CN" altLang="en-US" sz="1800" dirty="0">
                <a:latin typeface="Microsoft YaHei" charset="-122"/>
                <a:ea typeface="Microsoft YaHei" charset="-122"/>
                <a:cs typeface="Microsoft YaHei" charset="-122"/>
              </a:rPr>
              <a:t>分析</a:t>
            </a: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048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000"/>
    </mc:Choice>
    <mc:Fallback xmlns="">
      <p:transition advClick="0" advTm="1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509260" y="0"/>
            <a:ext cx="6682740" cy="6183630"/>
          </a:xfrm>
          <a:prstGeom prst="rect">
            <a:avLst/>
          </a:prstGeom>
          <a:solidFill>
            <a:srgbClr val="FAE8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占位符 2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71" r="20271"/>
          <a:stretch>
            <a:fillRect/>
          </a:stretch>
        </p:blipFill>
        <p:spPr/>
      </p:pic>
      <p:sp>
        <p:nvSpPr>
          <p:cNvPr id="9" name="Text Placeholder 13"/>
          <p:cNvSpPr txBox="1">
            <a:spLocks/>
          </p:cNvSpPr>
          <p:nvPr/>
        </p:nvSpPr>
        <p:spPr>
          <a:xfrm>
            <a:off x="7108916" y="2765695"/>
            <a:ext cx="3300412" cy="62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用户质量</a:t>
            </a:r>
            <a:endParaRPr lang="en-US" sz="4000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7108915" y="3469067"/>
            <a:ext cx="3939512" cy="32278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61703" y="1438603"/>
            <a:ext cx="14009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7200" b="1" dirty="0">
                <a:latin typeface="Microsoft YaHei" charset="-122"/>
                <a:ea typeface="Microsoft YaHei" charset="-122"/>
                <a:cs typeface="Microsoft YaHei" charset="-122"/>
              </a:rPr>
              <a:t>04</a:t>
            </a:r>
            <a:endParaRPr kumimoji="1" lang="zh-CN" altLang="en-US" sz="7200" b="1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Text Placeholder 3"/>
          <p:cNvSpPr txBox="1">
            <a:spLocks/>
          </p:cNvSpPr>
          <p:nvPr/>
        </p:nvSpPr>
        <p:spPr>
          <a:xfrm>
            <a:off x="7108916" y="3517479"/>
            <a:ext cx="3939512" cy="23729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ea"/>
              <a:buAutoNum type="circleNumDbPlain"/>
            </a:pPr>
            <a:r>
              <a:rPr lang="zh-CN" altLang="en-US" sz="1800" dirty="0">
                <a:latin typeface="Microsoft YaHei" charset="-122"/>
                <a:ea typeface="Microsoft YaHei" charset="-122"/>
                <a:cs typeface="Microsoft YaHei" charset="-122"/>
              </a:rPr>
              <a:t>头部贡献额</a:t>
            </a: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00000"/>
              </a:lnSpc>
              <a:buFont typeface="+mj-ea"/>
              <a:buAutoNum type="circleNumDbPlain"/>
            </a:pPr>
            <a:r>
              <a:rPr lang="zh-CN" altLang="en-US" sz="1800" dirty="0">
                <a:latin typeface="Microsoft YaHei" charset="-122"/>
                <a:ea typeface="Microsoft YaHei" charset="-122"/>
                <a:cs typeface="Microsoft YaHei" charset="-122"/>
              </a:rPr>
              <a:t>平均购买周期</a:t>
            </a: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00000"/>
              </a:lnSpc>
              <a:buFont typeface="+mj-ea"/>
              <a:buAutoNum type="circleNumDbPlain"/>
            </a:pPr>
            <a:r>
              <a:rPr lang="zh-CN" altLang="en-US" sz="1800" dirty="0">
                <a:latin typeface="Microsoft YaHei" charset="-122"/>
                <a:ea typeface="Microsoft YaHei" charset="-122"/>
                <a:cs typeface="Microsoft YaHei" charset="-122"/>
              </a:rPr>
              <a:t>用户留存率</a:t>
            </a: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00000"/>
              </a:lnSpc>
              <a:buFont typeface="+mj-ea"/>
              <a:buAutoNum type="circleNumDbPlain"/>
            </a:pPr>
            <a:r>
              <a:rPr lang="zh-CN" altLang="en-US" sz="1800" dirty="0">
                <a:latin typeface="Microsoft YaHei" charset="-122"/>
                <a:ea typeface="Microsoft YaHei" charset="-122"/>
                <a:cs typeface="Microsoft YaHei" charset="-122"/>
              </a:rPr>
              <a:t>平均生命周期</a:t>
            </a: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9533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000"/>
    </mc:Choice>
    <mc:Fallback xmlns="">
      <p:transition advClick="0" advTm="1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307BF944-C621-4181-A927-9CE4740FB8AE}"/>
              </a:ext>
            </a:extLst>
          </p:cNvPr>
          <p:cNvSpPr txBox="1">
            <a:spLocks/>
          </p:cNvSpPr>
          <p:nvPr/>
        </p:nvSpPr>
        <p:spPr>
          <a:xfrm>
            <a:off x="189186" y="217929"/>
            <a:ext cx="10888389" cy="7060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消费金额前</a:t>
            </a:r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20%</a:t>
            </a: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用户，贡献率达</a:t>
            </a:r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62%</a:t>
            </a:r>
          </a:p>
        </p:txBody>
      </p:sp>
      <p:sp>
        <p:nvSpPr>
          <p:cNvPr id="5" name="矩形 3"/>
          <p:cNvSpPr/>
          <p:nvPr/>
        </p:nvSpPr>
        <p:spPr>
          <a:xfrm>
            <a:off x="6035968" y="1603330"/>
            <a:ext cx="5450399" cy="3784967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总用户人数为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4372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人，总消费金额 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£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 </a:t>
            </a:r>
            <a:r>
              <a:rPr lang="uk-UA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9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,</a:t>
            </a:r>
            <a:r>
              <a:rPr lang="uk-UA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747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,</a:t>
            </a:r>
            <a:r>
              <a:rPr lang="uk-UA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747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头部用户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300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人贡献了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45%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的消费金额，人均为后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3500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名客户的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23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倍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消费金额靠后的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3500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名用户贡献额约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23%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左右，整体满足二八法则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4366079"/>
              </p:ext>
            </p:extLst>
          </p:nvPr>
        </p:nvGraphicFramePr>
        <p:xfrm>
          <a:off x="888507" y="1603330"/>
          <a:ext cx="4685575" cy="39584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45973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307BF944-C621-4181-A927-9CE4740FB8AE}"/>
              </a:ext>
            </a:extLst>
          </p:cNvPr>
          <p:cNvSpPr txBox="1">
            <a:spLocks/>
          </p:cNvSpPr>
          <p:nvPr/>
        </p:nvSpPr>
        <p:spPr>
          <a:xfrm>
            <a:off x="189186" y="217929"/>
            <a:ext cx="10888389" cy="7060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平均购买周期约</a:t>
            </a:r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32</a:t>
            </a: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天，价值仍有待挖掘</a:t>
            </a:r>
            <a:endParaRPr lang="en-US" altLang="zh-CN" sz="4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矩形 3"/>
          <p:cNvSpPr/>
          <p:nvPr/>
        </p:nvSpPr>
        <p:spPr>
          <a:xfrm>
            <a:off x="5923233" y="1916480"/>
            <a:ext cx="5650816" cy="4413205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大部分用户消费间隔较短，在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0~50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天左右，平均消费间隔为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32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天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可通过消费后立即赠送优惠券，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10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天后询问用户体验，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20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天后提醒优惠到期，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30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天后短信推送等方式，缩短用户平均购买周期，提升销售额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744" y="1542805"/>
            <a:ext cx="5198124" cy="447373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5973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307BF944-C621-4181-A927-9CE4740FB8AE}"/>
              </a:ext>
            </a:extLst>
          </p:cNvPr>
          <p:cNvSpPr txBox="1">
            <a:spLocks/>
          </p:cNvSpPr>
          <p:nvPr/>
        </p:nvSpPr>
        <p:spPr>
          <a:xfrm>
            <a:off x="189186" y="217929"/>
            <a:ext cx="10888389" cy="7060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用户留存率总体呈递增趋势，季度留存达</a:t>
            </a:r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45.9%</a:t>
            </a:r>
          </a:p>
        </p:txBody>
      </p:sp>
      <p:sp>
        <p:nvSpPr>
          <p:cNvPr id="5" name="矩形 3"/>
          <p:cNvSpPr/>
          <p:nvPr/>
        </p:nvSpPr>
        <p:spPr>
          <a:xfrm>
            <a:off x="579549" y="1171978"/>
            <a:ext cx="4889914" cy="5286496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7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日内留存率较低，原因推测：电商平台以家具服饰为主，非高频商品，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30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日留存开始显著上升，可从平均购买周期入手进行阶段性关联营销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其中，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60-180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天留存最高，与时间跨度较长有一定关系，可进一步计算每日、每周留存明确留存与营销行为相关性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A8B474B-8E82-B846-9898-C987BB8722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3380" y="1648496"/>
            <a:ext cx="6286830" cy="383866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51657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307BF944-C621-4181-A927-9CE4740FB8AE}"/>
              </a:ext>
            </a:extLst>
          </p:cNvPr>
          <p:cNvSpPr txBox="1">
            <a:spLocks/>
          </p:cNvSpPr>
          <p:nvPr/>
        </p:nvSpPr>
        <p:spPr>
          <a:xfrm>
            <a:off x="189186" y="217929"/>
            <a:ext cx="12002814" cy="7060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消费</a:t>
            </a: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次及以上用户生命周期为</a:t>
            </a: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196</a:t>
            </a:r>
            <a:r>
              <a: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天，较总体提升</a:t>
            </a: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47%</a:t>
            </a:r>
          </a:p>
        </p:txBody>
      </p:sp>
      <p:sp>
        <p:nvSpPr>
          <p:cNvPr id="5" name="矩形 3"/>
          <p:cNvSpPr/>
          <p:nvPr/>
        </p:nvSpPr>
        <p:spPr>
          <a:xfrm>
            <a:off x="515153" y="1145351"/>
            <a:ext cx="5580847" cy="4907719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总用户平均生命周期为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133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天，至少消费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2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次及以上的用户为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196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天，提升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47.4%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；至少消费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3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次以上的用户为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227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天，同比提升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15.5%</a:t>
            </a: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整体呈双峰形态，头尾用户占比较重。其中，生命周期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&lt;10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天的用户质量较差，可进一步追踪来源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有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350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名用户生命周期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&gt;340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天，忠诚度较高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C9D558B-7939-EA42-83A2-E8BE7433EF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1960" y="1712890"/>
            <a:ext cx="5460200" cy="384521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76685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509260" y="0"/>
            <a:ext cx="6682740" cy="6183630"/>
          </a:xfrm>
          <a:prstGeom prst="rect">
            <a:avLst/>
          </a:prstGeom>
          <a:solidFill>
            <a:srgbClr val="FAE8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占位符 2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71" r="20271"/>
          <a:stretch>
            <a:fillRect/>
          </a:stretch>
        </p:blipFill>
        <p:spPr/>
      </p:pic>
      <p:sp>
        <p:nvSpPr>
          <p:cNvPr id="9" name="Text Placeholder 13"/>
          <p:cNvSpPr txBox="1">
            <a:spLocks/>
          </p:cNvSpPr>
          <p:nvPr/>
        </p:nvSpPr>
        <p:spPr>
          <a:xfrm>
            <a:off x="7108916" y="2765695"/>
            <a:ext cx="3300412" cy="62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背景与目标</a:t>
            </a:r>
            <a:endParaRPr lang="en-US" sz="4000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7108915" y="3469067"/>
            <a:ext cx="3939512" cy="32278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61703" y="1438603"/>
            <a:ext cx="14009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7200" b="1" dirty="0">
                <a:latin typeface="Microsoft YaHei" charset="-122"/>
                <a:ea typeface="Microsoft YaHei" charset="-122"/>
                <a:cs typeface="Microsoft YaHei" charset="-122"/>
              </a:rPr>
              <a:t>01</a:t>
            </a:r>
            <a:endParaRPr kumimoji="1" lang="zh-CN" altLang="en-US" sz="7200" b="1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481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000"/>
    </mc:Choice>
    <mc:Fallback xmlns="">
      <p:transition advClick="0" advTm="1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307BF944-C621-4181-A927-9CE4740FB8AE}"/>
              </a:ext>
            </a:extLst>
          </p:cNvPr>
          <p:cNvSpPr txBox="1">
            <a:spLocks/>
          </p:cNvSpPr>
          <p:nvPr/>
        </p:nvSpPr>
        <p:spPr>
          <a:xfrm>
            <a:off x="189186" y="217929"/>
            <a:ext cx="10888389" cy="7060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背景与目标</a:t>
            </a:r>
            <a:endParaRPr lang="en-US" altLang="zh-CN" sz="4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Text Placeholder 3"/>
          <p:cNvSpPr txBox="1">
            <a:spLocks/>
          </p:cNvSpPr>
          <p:nvPr/>
        </p:nvSpPr>
        <p:spPr>
          <a:xfrm>
            <a:off x="444753" y="2351314"/>
            <a:ext cx="10733787" cy="348506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		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某线上零售店，由于本季度业绩不达标，需要对往期的消费者数据进行各维度的特征分析，找到用户消费规律，并生成数据分析报告，以供运营、市场、销售部门决策使用。</a:t>
            </a:r>
            <a:endParaRPr lang="en-US" altLang="zh-CN" sz="24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457200" lvl="0" indent="-457200">
              <a:lnSpc>
                <a:spcPct val="150000"/>
              </a:lnSpc>
              <a:spcBef>
                <a:spcPts val="0"/>
              </a:spcBef>
              <a:buNone/>
            </a:pPr>
            <a:endParaRPr lang="en-US" altLang="zh-CN" sz="24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457200" lvl="0" indent="-45720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		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49545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307BF944-C621-4181-A927-9CE4740FB8AE}"/>
              </a:ext>
            </a:extLst>
          </p:cNvPr>
          <p:cNvSpPr txBox="1">
            <a:spLocks/>
          </p:cNvSpPr>
          <p:nvPr/>
        </p:nvSpPr>
        <p:spPr>
          <a:xfrm>
            <a:off x="189186" y="217929"/>
            <a:ext cx="10888389" cy="7060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案例数据</a:t>
            </a:r>
            <a:endParaRPr lang="en-US" altLang="zh-CN" sz="4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Text Placeholder 3"/>
          <p:cNvSpPr txBox="1">
            <a:spLocks/>
          </p:cNvSpPr>
          <p:nvPr/>
        </p:nvSpPr>
        <p:spPr>
          <a:xfrm>
            <a:off x="1371598" y="1841864"/>
            <a:ext cx="6035042" cy="31742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50000"/>
              </a:lnSpc>
              <a:spcBef>
                <a:spcPts val="0"/>
              </a:spcBef>
              <a:buFont typeface="Wingdings" charset="2"/>
              <a:buChar char="p"/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 类型：线上零售点销售数据</a:t>
            </a:r>
            <a:endParaRPr lang="en-US" altLang="zh-CN" sz="24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buFont typeface="Wingdings" charset="2"/>
              <a:buChar char="p"/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 范围：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2010.12.1~2011.12.9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Font typeface="Wingdings" charset="2"/>
              <a:buChar char="p"/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 数据量：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541,909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Font typeface="Wingdings" charset="2"/>
              <a:buChar char="p"/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 字段：订单号、库存号、商品名称、数量、订单日期、单价、用户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ID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、国家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/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地区</a:t>
            </a:r>
            <a:endParaRPr lang="en-US" altLang="zh-CN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8341" y="1233806"/>
            <a:ext cx="2196644" cy="478227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19834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509260" y="0"/>
            <a:ext cx="6682740" cy="6183630"/>
          </a:xfrm>
          <a:prstGeom prst="rect">
            <a:avLst/>
          </a:prstGeom>
          <a:solidFill>
            <a:srgbClr val="FAE8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占位符 2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71" r="20271"/>
          <a:stretch>
            <a:fillRect/>
          </a:stretch>
        </p:blipFill>
        <p:spPr/>
      </p:pic>
      <p:sp>
        <p:nvSpPr>
          <p:cNvPr id="9" name="Text Placeholder 13"/>
          <p:cNvSpPr txBox="1">
            <a:spLocks/>
          </p:cNvSpPr>
          <p:nvPr/>
        </p:nvSpPr>
        <p:spPr>
          <a:xfrm>
            <a:off x="7108916" y="2765695"/>
            <a:ext cx="3300412" cy="62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消费特征</a:t>
            </a:r>
            <a:endParaRPr lang="en-US" sz="4000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7108915" y="3469067"/>
            <a:ext cx="3939512" cy="32278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61703" y="1438603"/>
            <a:ext cx="14009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7200" b="1" dirty="0">
                <a:latin typeface="Microsoft YaHei" charset="-122"/>
                <a:ea typeface="Microsoft YaHei" charset="-122"/>
                <a:cs typeface="Microsoft YaHei" charset="-122"/>
              </a:rPr>
              <a:t>02</a:t>
            </a:r>
            <a:endParaRPr kumimoji="1" lang="zh-CN" altLang="en-US" sz="7200" b="1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Text Placeholder 3"/>
          <p:cNvSpPr txBox="1">
            <a:spLocks/>
          </p:cNvSpPr>
          <p:nvPr/>
        </p:nvSpPr>
        <p:spPr>
          <a:xfrm>
            <a:off x="7108916" y="3517479"/>
            <a:ext cx="3939512" cy="23729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ea"/>
              <a:buAutoNum type="circleNumDbPlain"/>
            </a:pPr>
            <a:r>
              <a:rPr lang="zh-CN" altLang="en-US" sz="1800" b="1" dirty="0">
                <a:latin typeface="Microsoft YaHei" charset="-122"/>
                <a:ea typeface="Microsoft YaHei" charset="-122"/>
                <a:cs typeface="Microsoft YaHei" charset="-122"/>
              </a:rPr>
              <a:t>趋势分析</a:t>
            </a:r>
            <a:endParaRPr lang="en-US" altLang="zh-CN" sz="1800" b="1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00000"/>
              </a:lnSpc>
              <a:buFont typeface="+mj-ea"/>
              <a:buAutoNum type="circleNumDbPlain"/>
            </a:pPr>
            <a:r>
              <a:rPr lang="zh-CN" altLang="en-US" sz="1800" dirty="0">
                <a:latin typeface="Microsoft YaHei" charset="-122"/>
                <a:ea typeface="Microsoft YaHei" charset="-122"/>
                <a:cs typeface="Microsoft YaHei" charset="-122"/>
              </a:rPr>
              <a:t>个体分析</a:t>
            </a: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00000"/>
              </a:lnSpc>
              <a:buFont typeface="+mj-ea"/>
              <a:buAutoNum type="circleNumDbPlain"/>
            </a:pPr>
            <a:r>
              <a:rPr lang="zh-CN" altLang="en-US" sz="1800" dirty="0">
                <a:latin typeface="Microsoft YaHei" charset="-122"/>
                <a:ea typeface="Microsoft YaHei" charset="-122"/>
                <a:cs typeface="Microsoft YaHei" charset="-122"/>
              </a:rPr>
              <a:t>相关指标</a:t>
            </a:r>
            <a:endParaRPr lang="en-US" altLang="zh-CN" sz="1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048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000"/>
    </mc:Choice>
    <mc:Fallback xmlns="">
      <p:transition advClick="0" advTm="1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307BF944-C621-4181-A927-9CE4740FB8AE}"/>
              </a:ext>
            </a:extLst>
          </p:cNvPr>
          <p:cNvSpPr txBox="1">
            <a:spLocks/>
          </p:cNvSpPr>
          <p:nvPr/>
        </p:nvSpPr>
        <p:spPr>
          <a:xfrm>
            <a:off x="189186" y="217929"/>
            <a:ext cx="10888389" cy="7060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趋势分析：</a:t>
            </a:r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GMV</a:t>
            </a: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稳定增长，有望达</a:t>
            </a:r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445</a:t>
            </a: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万</a:t>
            </a:r>
            <a:endParaRPr lang="en-US" altLang="zh-CN" sz="4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3380" y="1303236"/>
            <a:ext cx="5396855" cy="458251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96388" y="1303236"/>
            <a:ext cx="4676503" cy="4850645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>
                <a:latin typeface="Microsoft YaHei" charset="-122"/>
                <a:ea typeface="Microsoft YaHei" charset="-122"/>
                <a:cs typeface="Microsoft YaHei" charset="-122"/>
              </a:rPr>
              <a:t>月度消费次数、消费人数、消费产品数与月总销售额均呈上升趋势，</a:t>
            </a:r>
            <a:r>
              <a:rPr lang="en-US" altLang="zh-CN" sz="2400">
                <a:latin typeface="Microsoft YaHei" charset="-122"/>
                <a:ea typeface="Microsoft YaHei" charset="-122"/>
                <a:cs typeface="Microsoft YaHei" charset="-122"/>
              </a:rPr>
              <a:t>8</a:t>
            </a:r>
            <a:r>
              <a:rPr lang="zh-CN" altLang="en-US" sz="2400">
                <a:latin typeface="Microsoft YaHei" charset="-122"/>
                <a:ea typeface="Microsoft YaHei" charset="-122"/>
                <a:cs typeface="Microsoft YaHei" charset="-122"/>
              </a:rPr>
              <a:t>月开始数据陡升，可进一步分析营销推广活动的转化效果。</a:t>
            </a:r>
            <a:endParaRPr lang="en-US" altLang="zh-CN" sz="240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>
                <a:latin typeface="Microsoft YaHei" charset="-122"/>
                <a:ea typeface="Microsoft YaHei" charset="-122"/>
                <a:cs typeface="Microsoft YaHei" charset="-122"/>
              </a:rPr>
              <a:t>根据预测，</a:t>
            </a:r>
            <a:r>
              <a:rPr lang="en-US" altLang="zh-CN" sz="2400">
                <a:latin typeface="Microsoft YaHei" charset="-122"/>
                <a:ea typeface="Microsoft YaHei" charset="-122"/>
                <a:cs typeface="Microsoft YaHei" charset="-122"/>
              </a:rPr>
              <a:t>2012</a:t>
            </a:r>
            <a:r>
              <a:rPr lang="zh-CN" altLang="en-US" sz="2400">
                <a:latin typeface="Microsoft YaHei" charset="-122"/>
                <a:ea typeface="Microsoft YaHei" charset="-122"/>
                <a:cs typeface="Microsoft YaHei" charset="-122"/>
              </a:rPr>
              <a:t>年</a:t>
            </a:r>
            <a:r>
              <a:rPr lang="en-US" altLang="zh-CN" sz="2400"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r>
              <a:rPr lang="zh-CN" altLang="en-US" sz="2400">
                <a:latin typeface="Microsoft YaHei" charset="-122"/>
                <a:ea typeface="Microsoft YaHei" charset="-122"/>
                <a:cs typeface="Microsoft YaHei" charset="-122"/>
              </a:rPr>
              <a:t>月，销售额有望达到</a:t>
            </a:r>
            <a:r>
              <a:rPr lang="en-US" altLang="zh-CN" sz="2400">
                <a:latin typeface="Microsoft YaHei" charset="-122"/>
                <a:ea typeface="Microsoft YaHei" charset="-122"/>
                <a:cs typeface="Microsoft YaHei" charset="-122"/>
              </a:rPr>
              <a:t>445</a:t>
            </a:r>
            <a:r>
              <a:rPr lang="zh-CN" altLang="en-US" sz="2400">
                <a:latin typeface="Microsoft YaHei" charset="-122"/>
                <a:ea typeface="Microsoft YaHei" charset="-122"/>
                <a:cs typeface="Microsoft YaHei" charset="-122"/>
              </a:rPr>
              <a:t>万，同比增长</a:t>
            </a:r>
            <a:r>
              <a:rPr lang="en-US" altLang="zh-CN" sz="2400">
                <a:latin typeface="Microsoft YaHei" charset="-122"/>
                <a:ea typeface="Microsoft YaHei" charset="-122"/>
                <a:cs typeface="Microsoft YaHei" charset="-122"/>
              </a:rPr>
              <a:t>6.5</a:t>
            </a:r>
            <a:r>
              <a:rPr lang="zh-CN" altLang="en-US" sz="2400">
                <a:latin typeface="Microsoft YaHei" charset="-122"/>
                <a:ea typeface="Microsoft YaHei" charset="-122"/>
                <a:cs typeface="Microsoft YaHei" charset="-122"/>
              </a:rPr>
              <a:t>倍。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17708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307BF944-C621-4181-A927-9CE4740FB8AE}"/>
              </a:ext>
            </a:extLst>
          </p:cNvPr>
          <p:cNvSpPr txBox="1">
            <a:spLocks/>
          </p:cNvSpPr>
          <p:nvPr/>
        </p:nvSpPr>
        <p:spPr>
          <a:xfrm>
            <a:off x="189186" y="217929"/>
            <a:ext cx="10888389" cy="7060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趋势分析：销售额与各因子相关性</a:t>
            </a:r>
            <a:endParaRPr lang="en-US" altLang="zh-CN" sz="4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221013" y="1568657"/>
            <a:ext cx="5409709" cy="4784004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销售额与订单数相关性（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R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方）为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0.62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；与商品数相关性为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0.52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；与用户数相关性为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0.51</a:t>
            </a: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以上指标整体趋势向好，其中销售额与订单数的相关性最高，可通过促销组合购买等方式，提升用户下单率，进一步提升销售额</a:t>
            </a:r>
            <a:endParaRPr lang="zh-CN" altLang="en-US" sz="240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611" y="1411835"/>
            <a:ext cx="2712010" cy="254882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612" y="3960659"/>
            <a:ext cx="2425006" cy="228503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9618" y="3960659"/>
            <a:ext cx="2438900" cy="234713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17708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307BF944-C621-4181-A927-9CE4740FB8AE}"/>
              </a:ext>
            </a:extLst>
          </p:cNvPr>
          <p:cNvSpPr txBox="1">
            <a:spLocks/>
          </p:cNvSpPr>
          <p:nvPr/>
        </p:nvSpPr>
        <p:spPr>
          <a:xfrm>
            <a:off x="189186" y="217929"/>
            <a:ext cx="10888389" cy="7060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趋势分析：消费行为存在周期性</a:t>
            </a:r>
            <a:endParaRPr lang="en-US" altLang="zh-CN" sz="4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017813" y="1336153"/>
            <a:ext cx="5409709" cy="4784004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每月日均消费，以</a:t>
            </a:r>
            <a:r>
              <a:rPr lang="en-US" altLang="zh-CN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3~5</a:t>
            </a: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天为一个周期，相较于月初、月末，月中消费金额较多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+mj-ea"/>
              <a:buAutoNum type="circleNumDbPlain"/>
            </a:pPr>
            <a:r>
              <a:rPr lang="zh-CN" altLang="en-US" sz="2400" kern="0">
                <a:solidFill>
                  <a:srgbClr val="212121"/>
                </a:solidFill>
                <a:latin typeface="微软雅黑" charset="0"/>
                <a:ea typeface="微软雅黑" charset="0"/>
              </a:rPr>
              <a:t>周期性可能与会员日等促销行为相关，可持续发展；此外，消费者在月初经济情况良好，可进一步采取促销措施（购物车降价、发放优惠券、精细化营销）</a:t>
            </a:r>
            <a:endParaRPr lang="en-US" altLang="zh-CN" sz="2400" kern="0">
              <a:solidFill>
                <a:srgbClr val="212121"/>
              </a:solidFill>
              <a:latin typeface="微软雅黑" charset="0"/>
              <a:ea typeface="微软雅黑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775" y="1460499"/>
            <a:ext cx="5102225" cy="453531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588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timelin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timelin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timelin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timelin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timelin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timelin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timelin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timelin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timelin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timelin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timelin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timelin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timelin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timelin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timelin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timelin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timelin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timelin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timelin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timelin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3546</TotalTime>
  <Words>1476</Words>
  <Application>Microsoft Macintosh PowerPoint</Application>
  <PresentationFormat>宽屏</PresentationFormat>
  <Paragraphs>136</Paragraphs>
  <Slides>29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7" baseType="lpstr">
      <vt:lpstr>DengXian</vt:lpstr>
      <vt:lpstr>微软雅黑</vt:lpstr>
      <vt:lpstr>微软雅黑</vt:lpstr>
      <vt:lpstr>Arial</vt:lpstr>
      <vt:lpstr>Calibri</vt:lpstr>
      <vt:lpstr>Impact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pt1</dc:creator>
  <cp:lastModifiedBy>20542</cp:lastModifiedBy>
  <cp:revision>623</cp:revision>
  <dcterms:created xsi:type="dcterms:W3CDTF">2015-12-10T05:15:39Z</dcterms:created>
  <dcterms:modified xsi:type="dcterms:W3CDTF">2020-11-02T18:07:09Z</dcterms:modified>
</cp:coreProperties>
</file>

<file path=docProps/thumbnail.jpeg>
</file>